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74" r:id="rId2"/>
    <p:sldId id="273" r:id="rId3"/>
    <p:sldId id="275" r:id="rId4"/>
    <p:sldId id="276" r:id="rId5"/>
    <p:sldId id="270" r:id="rId6"/>
    <p:sldId id="271" r:id="rId7"/>
    <p:sldId id="279" r:id="rId8"/>
    <p:sldId id="278" r:id="rId9"/>
    <p:sldId id="277" r:id="rId10"/>
    <p:sldId id="287" r:id="rId11"/>
    <p:sldId id="292" r:id="rId12"/>
    <p:sldId id="289" r:id="rId13"/>
    <p:sldId id="302" r:id="rId14"/>
    <p:sldId id="290" r:id="rId15"/>
    <p:sldId id="298" r:id="rId16"/>
    <p:sldId id="294" r:id="rId17"/>
    <p:sldId id="295" r:id="rId18"/>
    <p:sldId id="301" r:id="rId19"/>
    <p:sldId id="300" r:id="rId20"/>
    <p:sldId id="299" r:id="rId21"/>
    <p:sldId id="281" r:id="rId22"/>
    <p:sldId id="285" r:id="rId23"/>
    <p:sldId id="282" r:id="rId24"/>
    <p:sldId id="283" r:id="rId25"/>
    <p:sldId id="286" r:id="rId26"/>
    <p:sldId id="263" r:id="rId27"/>
    <p:sldId id="264" r:id="rId28"/>
    <p:sldId id="280" r:id="rId29"/>
    <p:sldId id="266" r:id="rId30"/>
    <p:sldId id="267" r:id="rId31"/>
    <p:sldId id="269" r:id="rId32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14" autoAdjust="0"/>
    <p:restoredTop sz="86444" autoAdjust="0"/>
  </p:normalViewPr>
  <p:slideViewPr>
    <p:cSldViewPr>
      <p:cViewPr varScale="1">
        <p:scale>
          <a:sx n="96" d="100"/>
          <a:sy n="96" d="100"/>
        </p:scale>
        <p:origin x="2016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4D5FC2-2399-4FC3-B4AA-2C80BF41BBBF}" type="datetimeFigureOut">
              <a:rPr lang="ru-RU" smtClean="0"/>
              <a:pPr/>
              <a:t>23.03.2022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AD55C9-AB58-4522-99EA-F70B415D0AD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0766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AD55C9-AB58-4522-99EA-F70B415D0AD5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27458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AD55C9-AB58-4522-99EA-F70B415D0AD5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74212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AD55C9-AB58-4522-99EA-F70B415D0AD5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34328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AD55C9-AB58-4522-99EA-F70B415D0AD5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408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add title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split orient="vert"/>
  </p:transition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C:\Users\User\Desktop\&#1073;&#1077;&#1089;&#1077;&#1076;&#1072;%20&#1082;&#1088;&#1099;&#1084;%20&#1080;%20&#1088;&#1086;&#1089;&#1089;&#1080;&#1103;\&#1056;&#1086;&#1076;&#1080;&#1085;&#1072;.mp3" TargetMode="External"/><Relationship Id="rId1" Type="http://schemas.microsoft.com/office/2007/relationships/media" Target="file:///C:\Users\User\Desktop\&#1073;&#1077;&#1089;&#1077;&#1076;&#1072;%20&#1082;&#1088;&#1099;&#1084;%20&#1080;%20&#1088;&#1086;&#1089;&#1089;&#1080;&#1103;\&#1056;&#1086;&#1076;&#1080;&#1085;&#1072;.mp3" TargetMode="External"/><Relationship Id="rId6" Type="http://schemas.openxmlformats.org/officeDocument/2006/relationships/image" Target="../media/image31.gif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142985"/>
            <a:ext cx="7772400" cy="1071569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Крымская весна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643182"/>
            <a:ext cx="6400800" cy="3857652"/>
          </a:xfrm>
        </p:spPr>
        <p:txBody>
          <a:bodyPr>
            <a:normAutofit/>
          </a:bodyPr>
          <a:lstStyle/>
          <a:p>
            <a:r>
              <a:rPr lang="ru-RU" sz="4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Мы вместе!</a:t>
            </a:r>
          </a:p>
          <a:p>
            <a:r>
              <a:rPr lang="ru-RU" sz="4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КрымРоссия</a:t>
            </a:r>
            <a:endParaRPr lang="ru-RU" sz="4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endParaRPr lang="ru-RU" sz="4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endParaRPr lang="ru-RU" sz="4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МБОУ НУООШ №14</a:t>
            </a:r>
          </a:p>
        </p:txBody>
      </p:sp>
      <p:pic>
        <p:nvPicPr>
          <p:cNvPr id="5" name="Conan Gray - Heather (Acoustic) (minus)">
            <a:hlinkClick r:id="" action="ppaction://media"/>
            <a:extLst>
              <a:ext uri="{FF2B5EF4-FFF2-40B4-BE49-F238E27FC236}">
                <a16:creationId xmlns:a16="http://schemas.microsoft.com/office/drawing/2014/main" id="{F158BB74-A70F-42C9-B3FB-6C3B7B90F6A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918.1"/>
                </p14:media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-505088" y="-171400"/>
            <a:ext cx="487362" cy="487363"/>
          </a:xfrm>
          <a:prstGeom prst="rect">
            <a:avLst/>
          </a:prstGeom>
        </p:spPr>
      </p:pic>
    </p:spTree>
  </p:cSld>
  <p:clrMapOvr>
    <a:masterClrMapping/>
  </p:clrMapOvr>
  <p:transition spd="slow" advTm="3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584182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Славяне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sz="1600" b="1" dirty="0">
                <a:latin typeface="Arial" pitchFamily="34" charset="0"/>
                <a:cs typeface="Arial" pitchFamily="34" charset="0"/>
              </a:rPr>
              <a:t>В IX веке в ход крымской истории активно вмешивается новая сила - славяне. Происходит закат хазарской державы разгромленной в X веке киевским князем Святославом Игоревичем.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ru-RU" sz="1600" b="1" dirty="0">
                <a:latin typeface="Arial" pitchFamily="34" charset="0"/>
                <a:cs typeface="Arial" pitchFamily="34" charset="0"/>
              </a:rPr>
              <a:t>В 988-989 годах другой киевский князь Владимир взял Херсон (</a:t>
            </a:r>
            <a:r>
              <a:rPr lang="ru-RU" sz="1600" b="1" dirty="0" err="1">
                <a:latin typeface="Arial" pitchFamily="34" charset="0"/>
                <a:cs typeface="Arial" pitchFamily="34" charset="0"/>
              </a:rPr>
              <a:t>Корсунь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)</a:t>
            </a:r>
            <a:endParaRPr lang="ru-RU" sz="1600" dirty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5050" y="1406010"/>
            <a:ext cx="5111750" cy="3587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13000">
    <p:split orient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9144001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16000">
    <p:split orient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727058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Турки в Крыму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1600" b="1" dirty="0">
                <a:latin typeface="Arial" pitchFamily="34" charset="0"/>
                <a:cs typeface="Arial" pitchFamily="34" charset="0"/>
              </a:rPr>
              <a:t>Турки – османы, приплывшие из-за Черного моря, положили конец генуэзскому владычеству в Крыму.</a:t>
            </a:r>
          </a:p>
          <a:p>
            <a:r>
              <a:rPr lang="ru-RU" sz="1600" b="1" dirty="0">
                <a:latin typeface="Arial" pitchFamily="34" charset="0"/>
                <a:cs typeface="Arial" pitchFamily="34" charset="0"/>
              </a:rPr>
              <a:t>Крымское ханство стало вассалом и союзником Турции против Московского государства на долгие века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5050" y="1571613"/>
            <a:ext cx="4997478" cy="2903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12000">
    <p:split orient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Война 1768-1774</a:t>
            </a:r>
            <a:endParaRPr lang="ru-RU" sz="3600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4000">
    <p:split orient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798496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Итоги войны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sz="1600" b="1" dirty="0">
                <a:latin typeface="Arial" pitchFamily="34" charset="0"/>
                <a:cs typeface="Arial" pitchFamily="34" charset="0"/>
              </a:rPr>
              <a:t>В войне 1768-1774 турецкие армия и флот потерпели поражение, Крымское ханство получало независимость.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ru-RU" sz="1600" b="1" dirty="0">
                <a:latin typeface="Arial" pitchFamily="34" charset="0"/>
                <a:cs typeface="Arial" pitchFamily="34" charset="0"/>
              </a:rPr>
              <a:t>К России перешли в Крыму Керчь с крепостью </a:t>
            </a:r>
            <a:r>
              <a:rPr lang="ru-RU" sz="1600" b="1" dirty="0" err="1">
                <a:latin typeface="Arial" pitchFamily="34" charset="0"/>
                <a:cs typeface="Arial" pitchFamily="34" charset="0"/>
              </a:rPr>
              <a:t>Ёни-Кале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, крепости Азов и </a:t>
            </a:r>
            <a:r>
              <a:rPr lang="ru-RU" sz="1600" b="1" dirty="0" err="1">
                <a:latin typeface="Arial" pitchFamily="34" charset="0"/>
                <a:cs typeface="Arial" pitchFamily="34" charset="0"/>
              </a:rPr>
              <a:t>Кинбурн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, русские торговые суда стали плавать по Черному морю.</a:t>
            </a:r>
            <a:endParaRPr lang="ru-RU" sz="1600" dirty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5050" y="1282700"/>
            <a:ext cx="5111750" cy="383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20000">
    <p:split orient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Conan Gray - Heather (Acoustic) (minus)">
            <a:hlinkClick r:id="" action="ppaction://media"/>
            <a:extLst>
              <a:ext uri="{FF2B5EF4-FFF2-40B4-BE49-F238E27FC236}">
                <a16:creationId xmlns:a16="http://schemas.microsoft.com/office/drawing/2014/main" id="{55B7A414-A0FB-4703-8071-FB3160B7B38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5926.1"/>
                  <p14:fade out="500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505088" y="-171400"/>
            <a:ext cx="487362" cy="487363"/>
          </a:xfrm>
          <a:prstGeom prst="rect">
            <a:avLst/>
          </a:prstGeom>
        </p:spPr>
      </p:pic>
    </p:spTree>
  </p:cSld>
  <p:clrMapOvr>
    <a:masterClrMapping/>
  </p:clrMapOvr>
  <p:transition spd="slow" advTm="10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55686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Крымская война 1853-1856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1800" b="1" dirty="0">
                <a:latin typeface="Arial" pitchFamily="34" charset="0"/>
                <a:cs typeface="Arial" pitchFamily="34" charset="0"/>
              </a:rPr>
              <a:t>Крым был главным театром военных действий в Восточной (Крымской) войне 1853-1856 , одной из самых кровопролитных войн ХIХ столетия</a:t>
            </a: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868" y="1571612"/>
            <a:ext cx="4174160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10000">
    <p:split orient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Крым и война. 1941 - 45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000" b="1" dirty="0">
                <a:latin typeface="Arial" pitchFamily="34" charset="0"/>
                <a:cs typeface="Arial" pitchFamily="34" charset="0"/>
              </a:rPr>
              <a:t>Крымская операция закончилась славной победой советских войск. Противник потерял убитыми и пленными 111587 солдат и офицеров, всю боевую технику и вооружение </a:t>
            </a: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84412" y="2137569"/>
            <a:ext cx="5159553" cy="2505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13000">
    <p:split orient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USER\Мои документы\Крым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571480"/>
            <a:ext cx="8220075" cy="5210175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20000">
    <p:split orient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10000"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USER\Мои документы\Крым 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1538" y="1142984"/>
            <a:ext cx="7000924" cy="4200555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2000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Крым в наши дни</a:t>
            </a:r>
            <a:endParaRPr lang="ru-RU" sz="4000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571612"/>
            <a:ext cx="9144000" cy="528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Ichinose Tokiya and Jinguuji Ren and Kurusu Syo - Mugen no Trinity (minus)">
            <a:hlinkClick r:id="" action="ppaction://media"/>
            <a:extLst>
              <a:ext uri="{FF2B5EF4-FFF2-40B4-BE49-F238E27FC236}">
                <a16:creationId xmlns:a16="http://schemas.microsoft.com/office/drawing/2014/main" id="{FB182146-F2C1-4A36-AFEA-2464A5941D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-487362" y="-202610"/>
            <a:ext cx="487362" cy="487363"/>
          </a:xfrm>
          <a:prstGeom prst="rect">
            <a:avLst/>
          </a:prstGeom>
        </p:spPr>
      </p:pic>
    </p:spTree>
  </p:cSld>
  <p:clrMapOvr>
    <a:masterClrMapping/>
  </p:clrMapOvr>
  <p:transition spd="slow" advTm="2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Новый регион России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143372" y="1500174"/>
            <a:ext cx="4000528" cy="4625989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sz="2000" b="1" dirty="0">
                <a:latin typeface="Arial" pitchFamily="34" charset="0"/>
                <a:cs typeface="Arial" pitchFamily="34" charset="0"/>
              </a:rPr>
              <a:t>     Присоединение Крыма было зафиксировано межгосударственным договором, подписанным как раз  18 марта 2014 года в Георгиевском зале Большого Кремлевского дворца в Москве главами России и Республики Крым. Причем, согласно данному документу Республика Крым и город Севастополь были не просто приняты в состав РФ, но и стали ее новыми субъектами</a:t>
            </a:r>
            <a:endParaRPr lang="ru-RU" sz="2000" dirty="0"/>
          </a:p>
        </p:txBody>
      </p:sp>
      <p:pic>
        <p:nvPicPr>
          <p:cNvPr id="5" name="Содержимое 6" descr="91c839d0ff8c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39552" y="1411255"/>
            <a:ext cx="3786214" cy="471490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</p:cSld>
  <p:clrMapOvr>
    <a:masterClrMapping/>
  </p:clrMapOvr>
  <p:transition spd="slow" advTm="20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Хроника Крымской весны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12000">
    <p:split orient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3" y="679033"/>
            <a:ext cx="7415239" cy="5561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5000">
    <p:split orient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5000">
    <p:split orient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28860" y="3929066"/>
            <a:ext cx="3929090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642910" y="1214422"/>
            <a:ext cx="771530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2100" b="1" dirty="0">
                <a:latin typeface="Arial" pitchFamily="34" charset="0"/>
                <a:cs typeface="Arial" pitchFamily="34" charset="0"/>
              </a:rPr>
              <a:t>17 марта 2014 года на основании Декларации о независимости в одностороннем порядке была провозглашена суверенная Республика Крым, в состав которой вошел Севастополь. Руководство Крыма и мэр города Севастополя подписали договор о вхождении республики Крым и Севастополя в состав России.</a:t>
            </a:r>
          </a:p>
          <a:p>
            <a:pPr indent="457200" algn="just"/>
            <a:r>
              <a:rPr lang="ru-RU" sz="2100" b="1" dirty="0">
                <a:latin typeface="Arial" pitchFamily="34" charset="0"/>
                <a:cs typeface="Arial" pitchFamily="34" charset="0"/>
              </a:rPr>
              <a:t>Документ был подписан в Кремле Владимиром Путиным и представителями органов власти Крыма.</a:t>
            </a:r>
          </a:p>
        </p:txBody>
      </p:sp>
    </p:spTree>
  </p:cSld>
  <p:clrMapOvr>
    <a:masterClrMapping/>
  </p:clrMapOvr>
  <p:transition spd="slow" advTm="15000">
    <p:split orient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Закон о присоединении Крыма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2000" dirty="0"/>
              <a:t>      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И уже данное независимое государство обратилось к Российской Федерации с предложением о принятии его в состав РФ в качестве нового субъекта. О чём 18 марта и был подписан соответствующий договор в Москве, а ещё через 3 дня президент России подписал закон о присоединении Крыма</a:t>
            </a:r>
          </a:p>
        </p:txBody>
      </p:sp>
      <p:pic>
        <p:nvPicPr>
          <p:cNvPr id="4" name="Рисунок 3" descr="4618_o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38400" y="3643314"/>
            <a:ext cx="5062558" cy="2841001"/>
          </a:xfrm>
          <a:prstGeom prst="rect">
            <a:avLst/>
          </a:prstGeom>
        </p:spPr>
      </p:pic>
    </p:spTree>
  </p:cSld>
  <p:clrMapOvr>
    <a:masterClrMapping/>
  </p:clrMapOvr>
  <p:transition spd="slow" advTm="15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Главный праздник </a:t>
            </a:r>
            <a:r>
              <a:rPr lang="ru-RU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крымчан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/>
              <a:t>   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18 марта в Российской Федерации отмечается День воссоединения Крыма с Россией. На территории Республики Крым этот день является праздничным и выходным согласно республиканскому закону №80-ЗРК/2015 от 3 марта 2015 года</a:t>
            </a:r>
            <a:br>
              <a:rPr lang="ru-RU" b="1" dirty="0"/>
            </a:br>
            <a:endParaRPr lang="ru-RU" b="1" dirty="0"/>
          </a:p>
        </p:txBody>
      </p:sp>
      <p:pic>
        <p:nvPicPr>
          <p:cNvPr id="8" name="Родин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7315200" y="5867400"/>
            <a:ext cx="304800" cy="304800"/>
          </a:xfrm>
          <a:prstGeom prst="rect">
            <a:avLst/>
          </a:prstGeom>
        </p:spPr>
      </p:pic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71934" y="3810000"/>
            <a:ext cx="4572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80267EA-22F4-4EDD-B3E8-B249F255A22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944" y="3356992"/>
            <a:ext cx="8788111" cy="3501008"/>
          </a:xfrm>
          <a:prstGeom prst="rect">
            <a:avLst/>
          </a:prstGeom>
        </p:spPr>
      </p:pic>
    </p:spTree>
  </p:cSld>
  <p:clrMapOvr>
    <a:masterClrMapping/>
  </p:clrMapOvr>
  <p:transition spd="slow" advTm="15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20"/>
                            </p:stCondLst>
                            <p:childTnLst>
                              <p:par>
                                <p:cTn id="1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6650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Памятные монеты</a:t>
            </a:r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53148" y="1714488"/>
            <a:ext cx="4289912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0496" y="3500438"/>
            <a:ext cx="2286016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Рисунок 8" descr="C:\Documents and Settings\user\Рабочий стол\008.jp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10" y="1857364"/>
            <a:ext cx="2857520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000">
    <p:split orient="vert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Крым в 21 веке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3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4414" y="1600201"/>
            <a:ext cx="6715172" cy="3777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4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14356"/>
            <a:ext cx="8229600" cy="1285884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18 марта 2014 Крым официально вошёл в состав Российской Федерации</a:t>
            </a:r>
          </a:p>
        </p:txBody>
      </p:sp>
      <p:pic>
        <p:nvPicPr>
          <p:cNvPr id="4" name="Содержимое 3" descr="YaAqtKWkfak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8794" y="2357430"/>
            <a:ext cx="6033013" cy="3286148"/>
          </a:xfrm>
          <a:prstGeom prst="rect">
            <a:avLst/>
          </a:prstGeom>
        </p:spPr>
      </p:pic>
    </p:spTree>
  </p:cSld>
  <p:clrMapOvr>
    <a:masterClrMapping/>
  </p:clrMapOvr>
  <p:transition spd="slow" advTm="5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Стройка века – Крымский мост</a:t>
            </a:r>
          </a:p>
        </p:txBody>
      </p:sp>
      <p:pic>
        <p:nvPicPr>
          <p:cNvPr id="2049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21" y="1643051"/>
            <a:ext cx="4104804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7686" y="3786190"/>
            <a:ext cx="4216412" cy="240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5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54164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Мы вместе!</a:t>
            </a:r>
            <a:br>
              <a:rPr lang="ru-RU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КрымРоссия</a:t>
            </a:r>
            <a:endParaRPr lang="ru-RU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5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2000240"/>
            <a:ext cx="5429288" cy="3386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5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42918"/>
            <a:ext cx="8229600" cy="1214446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Краткая история Крыма с древнейших времен</a:t>
            </a:r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0232" y="2000251"/>
            <a:ext cx="5767768" cy="3659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5000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2714644" cy="928694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Древние жители Крыма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71472" y="1435100"/>
            <a:ext cx="3071834" cy="4691063"/>
          </a:xfrm>
        </p:spPr>
        <p:txBody>
          <a:bodyPr>
            <a:normAutofit/>
          </a:bodyPr>
          <a:lstStyle/>
          <a:p>
            <a:r>
              <a:rPr lang="ru-RU" sz="1800" b="1" dirty="0">
                <a:latin typeface="Arial" pitchFamily="34" charset="0"/>
                <a:cs typeface="Arial" pitchFamily="34" charset="0"/>
              </a:rPr>
              <a:t>Считается, что одним из первых народов, живших в степной части Крыма в XV-VII веке до н.э. были киммерийцы. 0 них напоминают древние названия: Киммерийские стены, </a:t>
            </a:r>
            <a:r>
              <a:rPr lang="ru-RU" sz="1800" b="1" dirty="0" err="1">
                <a:latin typeface="Arial" pitchFamily="34" charset="0"/>
                <a:cs typeface="Arial" pitchFamily="34" charset="0"/>
              </a:rPr>
              <a:t>Боспор</a:t>
            </a:r>
            <a:r>
              <a:rPr lang="ru-RU" sz="1800" b="1" dirty="0">
                <a:latin typeface="Arial" pitchFamily="34" charset="0"/>
                <a:cs typeface="Arial" pitchFamily="34" charset="0"/>
              </a:rPr>
              <a:t> Киммерийский...</a:t>
            </a: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33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0496" y="4071942"/>
            <a:ext cx="4214842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7752" y="1285860"/>
            <a:ext cx="2286016" cy="2499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13000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655620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Скифы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0035" y="1428736"/>
            <a:ext cx="3143272" cy="4762501"/>
          </a:xfrm>
        </p:spPr>
        <p:txBody>
          <a:bodyPr>
            <a:normAutofit/>
          </a:bodyPr>
          <a:lstStyle/>
          <a:p>
            <a:r>
              <a:rPr lang="ru-RU" sz="2000" b="1" dirty="0">
                <a:latin typeface="Arial" pitchFamily="34" charset="0"/>
                <a:cs typeface="Arial" pitchFamily="34" charset="0"/>
              </a:rPr>
              <a:t>В IV - III веках до н.э. племена скифов завоевали степи Крыма  и Северного Причерноморья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5050" y="1275183"/>
            <a:ext cx="5111750" cy="3848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7000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798496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Нашествие гуннов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643050"/>
            <a:ext cx="3008313" cy="4483113"/>
          </a:xfrm>
        </p:spPr>
        <p:txBody>
          <a:bodyPr>
            <a:normAutofit/>
          </a:bodyPr>
          <a:lstStyle/>
          <a:p>
            <a:r>
              <a:rPr lang="ru-RU" sz="1600" b="1" dirty="0">
                <a:latin typeface="Arial" pitchFamily="34" charset="0"/>
                <a:cs typeface="Arial" pitchFamily="34" charset="0"/>
              </a:rPr>
              <a:t>В 370 году на земли Тавриды с Востока обрушились полчища гуннов. Под их ударами погибли Скифское государство и </a:t>
            </a:r>
            <a:r>
              <a:rPr lang="ru-RU" sz="1600" b="1" dirty="0" err="1">
                <a:latin typeface="Arial" pitchFamily="34" charset="0"/>
                <a:cs typeface="Arial" pitchFamily="34" charset="0"/>
              </a:rPr>
              <a:t>Боспорское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 царство, в руинах лежали Неаполь, Пантикапей, Херсонес и другие города Крыма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23426" y="1761927"/>
            <a:ext cx="5106226" cy="3024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12000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Крым - часть Византии </a:t>
            </a:r>
            <a:br>
              <a:rPr lang="ru-RU" dirty="0"/>
            </a:b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1600" b="1" dirty="0">
                <a:latin typeface="Arial" pitchFamily="34" charset="0"/>
                <a:cs typeface="Arial" pitchFamily="34" charset="0"/>
              </a:rPr>
              <a:t>В IV веке, после раздела Римской империи на Западную и Восточную, в сферу интересов последней вошла и южная часть Крыма. Херсонес стал главной базой византийцев на полуострове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8992" y="1214422"/>
            <a:ext cx="4343183" cy="3300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13000">
    <p:split orient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655620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Хазары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42910" y="1435100"/>
            <a:ext cx="3071834" cy="4691063"/>
          </a:xfrm>
        </p:spPr>
        <p:txBody>
          <a:bodyPr>
            <a:normAutofit/>
          </a:bodyPr>
          <a:lstStyle/>
          <a:p>
            <a:r>
              <a:rPr lang="ru-RU" sz="1800" b="1" dirty="0">
                <a:latin typeface="Arial" pitchFamily="34" charset="0"/>
                <a:cs typeface="Arial" pitchFamily="34" charset="0"/>
              </a:rPr>
              <a:t>В конце VI века в Крыму появляется новая волна завоевателей - это хазары, потомками которых считаются жители полуострова - караимы.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ru-RU" sz="1800" b="1" dirty="0">
                <a:latin typeface="Arial" pitchFamily="34" charset="0"/>
                <a:cs typeface="Arial" pitchFamily="34" charset="0"/>
              </a:rPr>
              <a:t>Они заняли весь полуостров, за исключением Херсона (Херсонеса)</a:t>
            </a:r>
            <a:endParaRPr lang="ru-RU" sz="1800" dirty="0">
              <a:latin typeface="Arial" pitchFamily="34" charset="0"/>
              <a:cs typeface="Arial" pitchFamily="34" charset="0"/>
            </a:endParaRPr>
          </a:p>
          <a:p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5050" y="784977"/>
            <a:ext cx="5111750" cy="4829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13000">
    <p:split orient="vert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796</TotalTime>
  <Words>587</Words>
  <Application>Microsoft Office PowerPoint</Application>
  <PresentationFormat>Экран (4:3)</PresentationFormat>
  <Paragraphs>51</Paragraphs>
  <Slides>31</Slides>
  <Notes>4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4" baseType="lpstr">
      <vt:lpstr>Arial</vt:lpstr>
      <vt:lpstr>Calibri</vt:lpstr>
      <vt:lpstr>Office Theme</vt:lpstr>
      <vt:lpstr>Крымская весна</vt:lpstr>
      <vt:lpstr>Презентация PowerPoint</vt:lpstr>
      <vt:lpstr>18 марта 2014 Крым официально вошёл в состав Российской Федерации</vt:lpstr>
      <vt:lpstr>Краткая история Крыма с древнейших времен</vt:lpstr>
      <vt:lpstr>Древние жители Крыма</vt:lpstr>
      <vt:lpstr>Скифы</vt:lpstr>
      <vt:lpstr>Нашествие гуннов</vt:lpstr>
      <vt:lpstr>Крым - часть Византии  </vt:lpstr>
      <vt:lpstr>Хазары</vt:lpstr>
      <vt:lpstr>Славяне</vt:lpstr>
      <vt:lpstr>Презентация PowerPoint</vt:lpstr>
      <vt:lpstr>Турки в Крыму</vt:lpstr>
      <vt:lpstr>Война 1768-1774</vt:lpstr>
      <vt:lpstr>Итоги войны</vt:lpstr>
      <vt:lpstr>Презентация PowerPoint</vt:lpstr>
      <vt:lpstr>Крымская война 1853-1856</vt:lpstr>
      <vt:lpstr>Крым и война. 1941 - 45</vt:lpstr>
      <vt:lpstr>Презентация PowerPoint</vt:lpstr>
      <vt:lpstr>Презентация PowerPoint</vt:lpstr>
      <vt:lpstr>Крым в наши дни</vt:lpstr>
      <vt:lpstr>Новый регион России</vt:lpstr>
      <vt:lpstr>Хроника Крымской весны</vt:lpstr>
      <vt:lpstr>Презентация PowerPoint</vt:lpstr>
      <vt:lpstr>Презентация PowerPoint</vt:lpstr>
      <vt:lpstr>Презентация PowerPoint</vt:lpstr>
      <vt:lpstr>Закон о присоединении Крыма</vt:lpstr>
      <vt:lpstr>Главный праздник крымчан</vt:lpstr>
      <vt:lpstr>Памятные монеты</vt:lpstr>
      <vt:lpstr>Крым в 21 веке</vt:lpstr>
      <vt:lpstr>Стройка века – Крымский мост</vt:lpstr>
      <vt:lpstr>Мы вместе!  КрымРоссия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Катенок</dc:creator>
  <cp:lastModifiedBy>Роман Школа</cp:lastModifiedBy>
  <cp:revision>95</cp:revision>
  <dcterms:created xsi:type="dcterms:W3CDTF">2013-10-20T14:54:06Z</dcterms:created>
  <dcterms:modified xsi:type="dcterms:W3CDTF">2022-03-23T19:33:44Z</dcterms:modified>
</cp:coreProperties>
</file>