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9" r:id="rId3"/>
    <p:sldId id="259" r:id="rId4"/>
    <p:sldId id="265" r:id="rId5"/>
    <p:sldId id="263" r:id="rId6"/>
    <p:sldId id="264" r:id="rId7"/>
    <p:sldId id="262" r:id="rId8"/>
    <p:sldId id="257" r:id="rId9"/>
    <p:sldId id="270" r:id="rId10"/>
    <p:sldId id="267" r:id="rId11"/>
    <p:sldId id="261" r:id="rId12"/>
    <p:sldId id="272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DE931-1126-438F-BA9B-8A9C83FB9F8C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F83C3-28FA-42D0-9BAB-03F4C4B81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5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F83C3-28FA-42D0-9BAB-03F4C4B81F1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5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2E68-EDD5-49F8-ACA8-7D29FDCA03A6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D8AF-04D3-4921-B3C4-AFAA96A16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2E68-EDD5-49F8-ACA8-7D29FDCA03A6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D8AF-04D3-4921-B3C4-AFAA96A16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2E68-EDD5-49F8-ACA8-7D29FDCA03A6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D8AF-04D3-4921-B3C4-AFAA96A16B8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2E68-EDD5-49F8-ACA8-7D29FDCA03A6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D8AF-04D3-4921-B3C4-AFAA96A16B8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2E68-EDD5-49F8-ACA8-7D29FDCA03A6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D8AF-04D3-4921-B3C4-AFAA96A16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2E68-EDD5-49F8-ACA8-7D29FDCA03A6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D8AF-04D3-4921-B3C4-AFAA96A16B8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2E68-EDD5-49F8-ACA8-7D29FDCA03A6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D8AF-04D3-4921-B3C4-AFAA96A16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2E68-EDD5-49F8-ACA8-7D29FDCA03A6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D8AF-04D3-4921-B3C4-AFAA96A16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2E68-EDD5-49F8-ACA8-7D29FDCA03A6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D8AF-04D3-4921-B3C4-AFAA96A16B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2E68-EDD5-49F8-ACA8-7D29FDCA03A6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D8AF-04D3-4921-B3C4-AFAA96A16B8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2E68-EDD5-49F8-ACA8-7D29FDCA03A6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AD8AF-04D3-4921-B3C4-AFAA96A16B8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4862E68-EDD5-49F8-ACA8-7D29FDCA03A6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23AD8AF-04D3-4921-B3C4-AFAA96A16B8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Язык-живая душа народа.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err="1" smtClean="0"/>
              <a:t>Блистовец</a:t>
            </a:r>
            <a:r>
              <a:rPr lang="ru-RU" dirty="0" smtClean="0"/>
              <a:t> Л.К.</a:t>
            </a:r>
          </a:p>
          <a:p>
            <a:pPr algn="r"/>
            <a:r>
              <a:rPr lang="ru-RU" dirty="0" smtClean="0"/>
              <a:t>Магомедова Е.Н.</a:t>
            </a:r>
          </a:p>
          <a:p>
            <a:pPr algn="r"/>
            <a:r>
              <a:rPr lang="ru-RU" dirty="0" smtClean="0"/>
              <a:t>Тришина Н.В.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235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Российской Федерации русский язык является родным для 130 млн. человек и служит основным средством общения людей в </a:t>
            </a:r>
            <a:r>
              <a:rPr lang="ru-RU" dirty="0" err="1"/>
              <a:t>многоэтническом</a:t>
            </a:r>
            <a:r>
              <a:rPr lang="ru-RU" dirty="0"/>
              <a:t> государстве, а также основным государственным языком, на котором осуществляются все функции государственного управления. Кроме того, он также является средством для сохранения и передачи последующим поколениям истории и культуры России.</a:t>
            </a:r>
          </a:p>
          <a:p>
            <a:r>
              <a:rPr lang="ru-RU" dirty="0"/>
              <a:t>Русский язык - важнейшая часть национального богатства России, и поэтому должен находится под особой защитой со стороны государства в качестве одного из объектов системы обеспечения национальной безопасности страны. В связи с этим 2007 год был объявлен в России Годом русского языка, но этого мало. Необходим новый закон Российской Федерации о русском языке, и каждый человек должен оценить и более приобщиться, и полюбить свой родной русский язык.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Русский язык - важнейшая часть национального богатства России.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83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>
                <a:solidFill>
                  <a:srgbClr val="FF0000"/>
                </a:solidFill>
              </a:rPr>
              <a:t/>
            </a:r>
            <a:br>
              <a:rPr lang="ru-RU" sz="2700" b="1" dirty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Люби язык, храни на день и на века!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Не забывай мелодию родного языка!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Любите и берегите</a:t>
            </a:r>
            <a:r>
              <a:rPr lang="ru-RU" dirty="0"/>
              <a:t>   свой  родной язык, говорите правильно и красиво, не засоряйте речь грубыми и бессмысленными словами.</a:t>
            </a:r>
          </a:p>
          <a:p>
            <a:pPr marL="0" indent="0">
              <a:buNone/>
            </a:pPr>
            <a:r>
              <a:rPr lang="ru-RU" dirty="0"/>
              <a:t> Любой язык по-своему велик,</a:t>
            </a:r>
          </a:p>
          <a:p>
            <a:pPr marL="0" indent="0">
              <a:buNone/>
            </a:pPr>
            <a:r>
              <a:rPr lang="ru-RU" dirty="0"/>
              <a:t> Бесценное наследство вековое.</a:t>
            </a:r>
          </a:p>
          <a:p>
            <a:pPr marL="0" indent="0">
              <a:buNone/>
            </a:pPr>
            <a:r>
              <a:rPr lang="ru-RU" dirty="0"/>
              <a:t> Так берегите свой родной язык,                         </a:t>
            </a:r>
          </a:p>
          <a:p>
            <a:pPr marL="0" indent="0">
              <a:buNone/>
            </a:pPr>
            <a:r>
              <a:rPr lang="ru-RU" dirty="0"/>
              <a:t> Как самое на свете дорогое.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80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baseline="-25000" dirty="0" smtClean="0">
                <a:solidFill>
                  <a:srgbClr val="FF0000"/>
                </a:solidFill>
              </a:rPr>
              <a:t>Люби и храни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aseline="-25000" dirty="0">
                <a:solidFill>
                  <a:srgbClr val="FF0000"/>
                </a:solidFill>
              </a:rPr>
              <a:t>с</a:t>
            </a:r>
            <a:r>
              <a:rPr lang="ru-RU" baseline="-25000" dirty="0" smtClean="0">
                <a:solidFill>
                  <a:srgbClr val="FF0000"/>
                </a:solidFill>
              </a:rPr>
              <a:t>вой  великий язык!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aseline="-25000" dirty="0" smtClean="0"/>
              <a:t>Язык наш драгоценный –</a:t>
            </a:r>
            <a:endParaRPr lang="ru-RU" dirty="0" smtClean="0"/>
          </a:p>
          <a:p>
            <a:pPr marL="0" indent="0">
              <a:buNone/>
            </a:pPr>
            <a:r>
              <a:rPr lang="ru-RU" baseline="-25000" dirty="0" smtClean="0"/>
              <a:t>Богатый и звучный,</a:t>
            </a:r>
            <a:endParaRPr lang="ru-RU" dirty="0" smtClean="0"/>
          </a:p>
          <a:p>
            <a:pPr marL="0" indent="0">
              <a:buNone/>
            </a:pPr>
            <a:r>
              <a:rPr lang="ru-RU" baseline="-25000" dirty="0" smtClean="0"/>
              <a:t>То мощный и страстный,</a:t>
            </a:r>
            <a:endParaRPr lang="ru-RU" dirty="0" smtClean="0"/>
          </a:p>
          <a:p>
            <a:pPr marL="0" indent="0">
              <a:buNone/>
            </a:pPr>
            <a:r>
              <a:rPr lang="ru-RU" baseline="-25000" dirty="0" smtClean="0"/>
              <a:t>То нежно-певучий.</a:t>
            </a:r>
            <a:endParaRPr lang="ru-RU" dirty="0" smtClean="0"/>
          </a:p>
          <a:p>
            <a:pPr marL="0" indent="0">
              <a:buNone/>
            </a:pPr>
            <a:r>
              <a:rPr lang="ru-RU" baseline="-25000" dirty="0" smtClean="0"/>
              <a:t>В нем есть и усмешка,</a:t>
            </a:r>
            <a:endParaRPr lang="ru-RU" dirty="0" smtClean="0"/>
          </a:p>
          <a:p>
            <a:pPr marL="0" indent="0">
              <a:buNone/>
            </a:pPr>
            <a:r>
              <a:rPr lang="ru-RU" baseline="-25000" dirty="0" smtClean="0"/>
              <a:t>И меткость, и ласка.</a:t>
            </a:r>
            <a:endParaRPr lang="ru-RU" dirty="0" smtClean="0"/>
          </a:p>
          <a:p>
            <a:pPr marL="0" indent="0">
              <a:buNone/>
            </a:pPr>
            <a:r>
              <a:rPr lang="ru-RU" baseline="-25000" dirty="0" smtClean="0"/>
              <a:t>Написаны им</a:t>
            </a:r>
            <a:endParaRPr lang="ru-RU" dirty="0" smtClean="0"/>
          </a:p>
          <a:p>
            <a:pPr marL="0" indent="0">
              <a:buNone/>
            </a:pPr>
            <a:r>
              <a:rPr lang="ru-RU" baseline="-25000" dirty="0" smtClean="0"/>
              <a:t>И рассказы, и сказки –</a:t>
            </a:r>
            <a:endParaRPr lang="ru-RU" dirty="0" smtClean="0"/>
          </a:p>
          <a:p>
            <a:pPr marL="0" indent="0">
              <a:buNone/>
            </a:pPr>
            <a:r>
              <a:rPr lang="ru-RU" baseline="-25000" dirty="0" smtClean="0"/>
              <a:t>Страницы волшебных,</a:t>
            </a:r>
            <a:endParaRPr lang="ru-RU" dirty="0" smtClean="0"/>
          </a:p>
          <a:p>
            <a:pPr marL="0" indent="0">
              <a:buNone/>
            </a:pPr>
            <a:r>
              <a:rPr lang="ru-RU" baseline="-25000" dirty="0" smtClean="0"/>
              <a:t>Волнующих книг!</a:t>
            </a:r>
            <a:endParaRPr lang="ru-RU" dirty="0" smtClean="0"/>
          </a:p>
          <a:p>
            <a:pPr marL="0" indent="0">
              <a:buNone/>
            </a:pPr>
            <a:r>
              <a:rPr lang="ru-RU" baseline="-25000" dirty="0" smtClean="0"/>
              <a:t>Люби и храни</a:t>
            </a:r>
            <a:endParaRPr lang="ru-RU" dirty="0" smtClean="0"/>
          </a:p>
          <a:p>
            <a:pPr marL="0" indent="0">
              <a:buNone/>
            </a:pPr>
            <a:r>
              <a:rPr lang="ru-RU" baseline="-25000" dirty="0" smtClean="0"/>
              <a:t>Свой  великий язык!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22424"/>
            <a:ext cx="5194920" cy="434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077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Рудакова\Рабочий стол\День родного языка\картинки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75" y="2060848"/>
            <a:ext cx="8742406" cy="42484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МБОУ Н-У ООШ № 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03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Рудакова\Рабочий стол\День родного языка\картинки\Skidka_na_izucheniey_angliyskogo_ispanskogo_italianskogo_i_nemetskogo_yazykov_flag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86" y="2492896"/>
            <a:ext cx="8928502" cy="42484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Международный день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родного языка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84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538" y="2928277"/>
            <a:ext cx="7408862" cy="294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21 февраля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6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ИСТОРИЯ ПРАЗДНОВАНИЯ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3204183"/>
            <a:ext cx="3822700" cy="239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Международный день родного языка отмечается с 2000 года по инициативе 30-й сессии Генеральной конференции ЮНЕСКО (ноябрь 1999) с целью сохранения и развития исчезающих языков, поощрения лингвистического многообразия и многоязычного образования, а также повышения осведомленности о языковых и культурных традициях. </a:t>
            </a:r>
          </a:p>
        </p:txBody>
      </p:sp>
    </p:spTree>
    <p:extLst>
      <p:ext uri="{BB962C8B-B14F-4D97-AF65-F5344CB8AC3E}">
        <p14:creationId xmlns:p14="http://schemas.microsoft.com/office/powerpoint/2010/main" val="262429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ИСТОРИЯ ПРАЗДНОВАНИЯ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На земном шаре существует около шести тысяч языков, половина из которых  на грани исчезновения.  Причина - поглощение наименее употребляемых языков наиболее распространенными, общепризнанными, на которых ведется документация, преподавание в школе, происходит общение. Генеральная конференция ЮНЕСКО в ноябре 1999 года провозгласила Международный день родного языка, который впервые отмечался 21 февраля 2000 года. </a:t>
            </a:r>
          </a:p>
        </p:txBody>
      </p:sp>
    </p:spTree>
    <p:extLst>
      <p:ext uri="{BB962C8B-B14F-4D97-AF65-F5344CB8AC3E}">
        <p14:creationId xmlns:p14="http://schemas.microsoft.com/office/powerpoint/2010/main" val="209299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Атлас языков мира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21 февраля 2001 года в штаб-квартире ЮНЕСКО в Париже состоялась презентация Атласа языков мира, которым угрожает исчезновение. Атлас состоит из 14 цветных карт и 24 страниц комментариев. Он дает возможность увидеть горячие точки планеты, где языковое разнообразие находится под угрозой. Среди последних отдельными главами комментариев выделены, в частности, Сибирь и Кавказ. По мнению специалистов, родной язык находится под угрозой исчезновения, если в том или ином сообществе его перестают изучать более 30 процентов детей. </a:t>
            </a:r>
          </a:p>
        </p:txBody>
      </p:sp>
    </p:spTree>
    <p:extLst>
      <p:ext uri="{BB962C8B-B14F-4D97-AF65-F5344CB8AC3E}">
        <p14:creationId xmlns:p14="http://schemas.microsoft.com/office/powerpoint/2010/main" val="47253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Атлас языков мира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894524"/>
            <a:ext cx="3822700" cy="301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 главе «Сибирь» сообщается, что большинству местных языков западной и южной Сибири грозит исчезновение. Речь, в частности, идет о финно-угорских (языки ханты, манси, коми, мари и др.), самоедском (ненцы), тюркских (якуты, тувинцы, хакасы, долганы, алтайцы и др.) и </a:t>
            </a:r>
            <a:r>
              <a:rPr lang="ru-RU" dirty="0" err="1"/>
              <a:t>тунгусско</a:t>
            </a:r>
            <a:r>
              <a:rPr lang="ru-RU" dirty="0"/>
              <a:t>-маньчжурских (нанайский, </a:t>
            </a:r>
            <a:r>
              <a:rPr lang="ru-RU" dirty="0" err="1"/>
              <a:t>негидальский</a:t>
            </a:r>
            <a:r>
              <a:rPr lang="ru-RU" dirty="0"/>
              <a:t>, </a:t>
            </a:r>
            <a:r>
              <a:rPr lang="ru-RU" dirty="0" err="1"/>
              <a:t>орокский</a:t>
            </a:r>
            <a:r>
              <a:rPr lang="ru-RU" dirty="0"/>
              <a:t>, </a:t>
            </a:r>
            <a:r>
              <a:rPr lang="ru-RU" dirty="0" err="1"/>
              <a:t>орочский</a:t>
            </a:r>
            <a:r>
              <a:rPr lang="ru-RU" dirty="0"/>
              <a:t>, </a:t>
            </a:r>
            <a:r>
              <a:rPr lang="ru-RU" dirty="0" err="1"/>
              <a:t>удэгейский</a:t>
            </a:r>
            <a:r>
              <a:rPr lang="ru-RU" dirty="0"/>
              <a:t>, </a:t>
            </a:r>
            <a:r>
              <a:rPr lang="ru-RU" dirty="0" err="1"/>
              <a:t>ульчский</a:t>
            </a:r>
            <a:r>
              <a:rPr lang="ru-RU" dirty="0"/>
              <a:t>, эвенкийский и </a:t>
            </a:r>
            <a:r>
              <a:rPr lang="ru-RU" dirty="0" err="1"/>
              <a:t>эвенкий</a:t>
            </a:r>
            <a:r>
              <a:rPr lang="ru-RU" dirty="0"/>
              <a:t>). На Кавказе, в частности, в Дагестане и Грузии, под угрозой исчезновения находятся местные </a:t>
            </a:r>
            <a:r>
              <a:rPr lang="ru-RU" dirty="0" smtClean="0"/>
              <a:t>языки.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8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 народ – это своя неповторимая культура, история, традиции, образ жизни. </a:t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И, конечно же, язык. Сберечь его – очень важная задача.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038600" cy="252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4038600" cy="221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Nataliya\Desktop\2021-02-26\0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347862" cy="240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Nataliya\Desktop\2021-02-26\0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30" y="4221088"/>
            <a:ext cx="3275856" cy="24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37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/>
              <a:t>Сегодня все наречия планеты                     </a:t>
            </a:r>
          </a:p>
          <a:p>
            <a:pPr marL="0" indent="0" algn="ctr">
              <a:buNone/>
            </a:pPr>
            <a:r>
              <a:rPr lang="ru-RU" dirty="0"/>
              <a:t>Идут единой поступью под марш,</a:t>
            </a:r>
          </a:p>
          <a:p>
            <a:pPr marL="0" indent="0" algn="ctr">
              <a:buNone/>
            </a:pPr>
            <a:r>
              <a:rPr lang="ru-RU" dirty="0"/>
              <a:t>Неся в себе культуру милой речи,                      </a:t>
            </a:r>
          </a:p>
          <a:p>
            <a:pPr marL="0" indent="0" algn="ctr">
              <a:buNone/>
            </a:pPr>
            <a:r>
              <a:rPr lang="ru-RU" dirty="0"/>
              <a:t>И уникальность среди равных масс.</a:t>
            </a:r>
          </a:p>
          <a:p>
            <a:pPr algn="ctr"/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Родной язык - богатое наследство, </a:t>
            </a:r>
          </a:p>
          <a:p>
            <a:pPr marL="0" indent="0" algn="ctr">
              <a:buNone/>
            </a:pPr>
            <a:r>
              <a:rPr lang="ru-RU" dirty="0"/>
              <a:t>Пришедшее из глубины веков. </a:t>
            </a:r>
          </a:p>
          <a:p>
            <a:pPr marL="0" indent="0" algn="ctr">
              <a:buNone/>
            </a:pPr>
            <a:r>
              <a:rPr lang="ru-RU" dirty="0"/>
              <a:t>Ты отражаешь мысли человека, </a:t>
            </a:r>
          </a:p>
          <a:p>
            <a:pPr marL="0" indent="0" algn="ctr">
              <a:buNone/>
            </a:pPr>
            <a:r>
              <a:rPr lang="ru-RU" dirty="0"/>
              <a:t>Ты помогаешь выразить любовь.</a:t>
            </a:r>
          </a:p>
          <a:p>
            <a:pPr algn="ctr"/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dirty="0"/>
              <a:t>Ты создаешь из букв стихотворенья. </a:t>
            </a:r>
          </a:p>
          <a:p>
            <a:pPr marL="0" indent="0" algn="ctr">
              <a:buNone/>
            </a:pPr>
            <a:r>
              <a:rPr lang="ru-RU" dirty="0"/>
              <a:t>Храня в запасах сотни тысяч слов. </a:t>
            </a:r>
          </a:p>
          <a:p>
            <a:pPr marL="0" indent="0" algn="ctr">
              <a:buNone/>
            </a:pPr>
            <a:r>
              <a:rPr lang="ru-RU" dirty="0"/>
              <a:t>Спустившееся к нам благословенье – </a:t>
            </a:r>
          </a:p>
          <a:p>
            <a:pPr marL="0" indent="0" algn="ctr">
              <a:buNone/>
            </a:pPr>
            <a:r>
              <a:rPr lang="ru-RU" dirty="0"/>
              <a:t>Родной язык, проникший в нашу кровь.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Родной язык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72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</TotalTime>
  <Words>461</Words>
  <Application>Microsoft Office PowerPoint</Application>
  <PresentationFormat>Экран (4:3)</PresentationFormat>
  <Paragraphs>54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Язык-живая душа народа.</vt:lpstr>
      <vt:lpstr>Международный день  родного языка</vt:lpstr>
      <vt:lpstr>21 февраля</vt:lpstr>
      <vt:lpstr>ИСТОРИЯ ПРАЗДНОВАНИЯ</vt:lpstr>
      <vt:lpstr>ИСТОРИЯ ПРАЗДНОВАНИЯ</vt:lpstr>
      <vt:lpstr>Атлас языков мира</vt:lpstr>
      <vt:lpstr>Атлас языков мира</vt:lpstr>
      <vt:lpstr>  Каждый народ – это своя неповторимая культура, история, традиции, образ жизни.  И, конечно же, язык. Сберечь его – очень важная задача. </vt:lpstr>
      <vt:lpstr>Родной язык</vt:lpstr>
      <vt:lpstr>Русский язык - важнейшая часть национального богатства России.</vt:lpstr>
      <vt:lpstr>  Люби язык, храни на день и на века! Не забывай мелодию родного языка! </vt:lpstr>
      <vt:lpstr>Люби и храни свой  великий язык! </vt:lpstr>
      <vt:lpstr>МБОУ Н-У ООШ № 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Nataliya</dc:creator>
  <cp:lastModifiedBy>Nataliya</cp:lastModifiedBy>
  <cp:revision>6</cp:revision>
  <dcterms:created xsi:type="dcterms:W3CDTF">2021-02-26T04:50:44Z</dcterms:created>
  <dcterms:modified xsi:type="dcterms:W3CDTF">2021-02-26T06:07:43Z</dcterms:modified>
</cp:coreProperties>
</file>